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8" r:id="rId5"/>
    <p:sldId id="273" r:id="rId6"/>
    <p:sldId id="283" r:id="rId7"/>
    <p:sldId id="289" r:id="rId8"/>
    <p:sldId id="290" r:id="rId9"/>
    <p:sldId id="282" r:id="rId10"/>
    <p:sldId id="291" r:id="rId11"/>
    <p:sldId id="292" r:id="rId12"/>
    <p:sldId id="281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Desafío</a:t>
            </a:r>
            <a:r>
              <a:rPr lang="en-US" dirty="0"/>
              <a:t> </a:t>
            </a:r>
            <a:r>
              <a:rPr lang="en-US" dirty="0" err="1"/>
              <a:t>Reservamos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F3D65A-2F75-E6D8-6B07-54E5317D0B3E}"/>
              </a:ext>
            </a:extLst>
          </p:cNvPr>
          <p:cNvSpPr txBox="1"/>
          <p:nvPr/>
        </p:nvSpPr>
        <p:spPr>
          <a:xfrm>
            <a:off x="2449285" y="5213866"/>
            <a:ext cx="549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Por: </a:t>
            </a:r>
            <a:r>
              <a:rPr lang="es-MX" dirty="0" err="1"/>
              <a:t>M.Sc</a:t>
            </a:r>
            <a:r>
              <a:rPr lang="es-MX" dirty="0"/>
              <a:t>. Mario Cantú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(2/3)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25180A5-57B2-69C5-D53C-6A73D515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56" y="2049505"/>
            <a:ext cx="9561929" cy="40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3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(2/3)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B7D62-4958-574B-511C-8795004F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21" y="2674662"/>
            <a:ext cx="4479122" cy="2713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756E3A-B135-7E28-1AAA-E89252DCEA8C}"/>
              </a:ext>
            </a:extLst>
          </p:cNvPr>
          <p:cNvSpPr txBox="1">
            <a:spLocks/>
          </p:cNvSpPr>
          <p:nvPr/>
        </p:nvSpPr>
        <p:spPr>
          <a:xfrm>
            <a:off x="1163998" y="2497198"/>
            <a:ext cx="4932001" cy="356614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 err="1"/>
              <a:t>Aquellos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que </a:t>
            </a:r>
            <a:r>
              <a:rPr lang="en-US" sz="2400" dirty="0" err="1"/>
              <a:t>buscan</a:t>
            </a:r>
            <a:r>
              <a:rPr lang="en-US" sz="2400" dirty="0"/>
              <a:t> </a:t>
            </a:r>
            <a:r>
              <a:rPr lang="en-US" sz="2400" dirty="0" err="1"/>
              <a:t>exactamente</a:t>
            </a:r>
            <a:r>
              <a:rPr lang="en-US" sz="2400" dirty="0"/>
              <a:t> la </a:t>
            </a:r>
            <a:r>
              <a:rPr lang="en-US" sz="2400" dirty="0" err="1"/>
              <a:t>compañía</a:t>
            </a:r>
            <a:r>
              <a:rPr lang="en-US" sz="2400" dirty="0"/>
              <a:t> </a:t>
            </a:r>
            <a:r>
              <a:rPr lang="en-US" sz="2400" dirty="0" err="1"/>
              <a:t>Reservamos</a:t>
            </a:r>
            <a:r>
              <a:rPr lang="en-US" sz="2400" dirty="0"/>
              <a:t> son </a:t>
            </a:r>
            <a:r>
              <a:rPr lang="en-US" sz="2400" dirty="0" err="1"/>
              <a:t>los</a:t>
            </a:r>
            <a:r>
              <a:rPr lang="en-US" sz="2400" dirty="0"/>
              <a:t> que </a:t>
            </a:r>
            <a:r>
              <a:rPr lang="en-US" sz="2400" dirty="0" err="1"/>
              <a:t>tienden</a:t>
            </a:r>
            <a:r>
              <a:rPr lang="en-US" sz="2400" dirty="0"/>
              <a:t> a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mayor </a:t>
            </a:r>
            <a:r>
              <a:rPr lang="en-US" sz="2400" dirty="0" err="1"/>
              <a:t>tasa</a:t>
            </a:r>
            <a:r>
              <a:rPr lang="en-US" sz="2400" dirty="0"/>
              <a:t> de </a:t>
            </a:r>
            <a:r>
              <a:rPr lang="en-US" sz="2400" dirty="0" err="1"/>
              <a:t>compra</a:t>
            </a:r>
            <a:r>
              <a:rPr lang="en-US" sz="2400" dirty="0"/>
              <a:t>.</a:t>
            </a:r>
          </a:p>
          <a:p>
            <a:pPr marL="342900" indent="-342900"/>
            <a:r>
              <a:rPr lang="en-US" sz="2400" dirty="0" err="1"/>
              <a:t>Esto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indicar</a:t>
            </a:r>
            <a:r>
              <a:rPr lang="en-US" sz="2400" dirty="0"/>
              <a:t> que la imagen de </a:t>
            </a:r>
            <a:r>
              <a:rPr lang="en-US" sz="2400" dirty="0" err="1"/>
              <a:t>Reservamos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compañía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 de </a:t>
            </a:r>
            <a:r>
              <a:rPr lang="en-US" sz="2400" dirty="0" err="1"/>
              <a:t>boletos</a:t>
            </a:r>
            <a:r>
              <a:rPr lang="en-US" sz="2400" dirty="0"/>
              <a:t> de autobuses </a:t>
            </a:r>
            <a:r>
              <a:rPr lang="en-US" sz="2400" dirty="0" err="1"/>
              <a:t>está</a:t>
            </a:r>
            <a:r>
              <a:rPr lang="en-US" sz="2400" dirty="0"/>
              <a:t> bien </a:t>
            </a:r>
            <a:r>
              <a:rPr lang="en-US" sz="2400" dirty="0" err="1"/>
              <a:t>posicionada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224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 err="1"/>
              <a:t>Sección</a:t>
            </a:r>
            <a:r>
              <a:rPr lang="en-US" dirty="0"/>
              <a:t> de Datos de 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1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400" y="2261313"/>
            <a:ext cx="9427800" cy="2800544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intentos</a:t>
            </a:r>
            <a:r>
              <a:rPr lang="en-US" sz="2400" dirty="0"/>
              <a:t> de </a:t>
            </a:r>
            <a:r>
              <a:rPr lang="en-US" sz="2400" dirty="0" err="1"/>
              <a:t>compras</a:t>
            </a:r>
            <a:r>
              <a:rPr lang="en-US" sz="2400" dirty="0"/>
              <a:t> que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</a:t>
            </a:r>
            <a:r>
              <a:rPr lang="en-US" sz="2400" dirty="0" err="1"/>
              <a:t>hicieron</a:t>
            </a:r>
            <a:r>
              <a:rPr lang="en-US" sz="2400" dirty="0"/>
              <a:t>, 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porcentaje</a:t>
            </a:r>
            <a:r>
              <a:rPr lang="en-US" sz="2400" dirty="0"/>
              <a:t> </a:t>
            </a:r>
            <a:r>
              <a:rPr lang="en-US" sz="2400" dirty="0" err="1"/>
              <a:t>fueron</a:t>
            </a:r>
            <a:r>
              <a:rPr lang="en-US" sz="2400" dirty="0"/>
              <a:t> </a:t>
            </a:r>
            <a:r>
              <a:rPr lang="en-US" sz="2400" dirty="0" err="1"/>
              <a:t>completados</a:t>
            </a:r>
            <a:r>
              <a:rPr lang="en-US" sz="2400" dirty="0"/>
              <a:t> con </a:t>
            </a:r>
            <a:r>
              <a:rPr lang="en-US" sz="2400" dirty="0" err="1"/>
              <a:t>éxito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832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399" y="2261313"/>
            <a:ext cx="3966335" cy="361697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servicios</a:t>
            </a:r>
            <a:r>
              <a:rPr lang="en-US" sz="2400" dirty="0"/>
              <a:t> Tenant se </a:t>
            </a:r>
            <a:r>
              <a:rPr lang="en-US" sz="2400" dirty="0" err="1"/>
              <a:t>encontró</a:t>
            </a:r>
            <a:r>
              <a:rPr lang="en-US" sz="2400" dirty="0"/>
              <a:t> que no es tan </a:t>
            </a:r>
            <a:r>
              <a:rPr lang="en-US" sz="2400" dirty="0" err="1"/>
              <a:t>desproporcional</a:t>
            </a:r>
            <a:r>
              <a:rPr lang="en-US" sz="2400" dirty="0"/>
              <a:t> la </a:t>
            </a:r>
            <a:r>
              <a:rPr lang="en-US" sz="2400" dirty="0" err="1"/>
              <a:t>diferencia</a:t>
            </a:r>
            <a:r>
              <a:rPr lang="en-US" sz="2400" dirty="0"/>
              <a:t> entre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que </a:t>
            </a:r>
            <a:r>
              <a:rPr lang="en-US" sz="2400" dirty="0" err="1"/>
              <a:t>sí</a:t>
            </a:r>
            <a:r>
              <a:rPr lang="en-US" sz="2400" dirty="0"/>
              <a:t> </a:t>
            </a:r>
            <a:r>
              <a:rPr lang="en-US" sz="2400" dirty="0" err="1"/>
              <a:t>completan</a:t>
            </a:r>
            <a:r>
              <a:rPr lang="en-US" sz="2400" dirty="0"/>
              <a:t> un </a:t>
            </a:r>
            <a:r>
              <a:rPr lang="en-US" sz="2400" dirty="0" err="1"/>
              <a:t>pago</a:t>
            </a:r>
            <a:r>
              <a:rPr lang="en-US" sz="2400" dirty="0"/>
              <a:t> y </a:t>
            </a:r>
            <a:r>
              <a:rPr lang="en-US" sz="2400" dirty="0" err="1"/>
              <a:t>los</a:t>
            </a:r>
            <a:r>
              <a:rPr lang="en-US" sz="2400" dirty="0"/>
              <a:t> que no, a </a:t>
            </a:r>
            <a:r>
              <a:rPr lang="en-US" sz="2400" dirty="0" err="1"/>
              <a:t>diferencia</a:t>
            </a:r>
            <a:r>
              <a:rPr lang="en-US" sz="2400" dirty="0"/>
              <a:t> de </a:t>
            </a:r>
            <a:r>
              <a:rPr lang="en-US" sz="2400" dirty="0" err="1"/>
              <a:t>Reservamos</a:t>
            </a:r>
            <a:r>
              <a:rPr lang="en-US" sz="2400" dirty="0"/>
              <a:t>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39E75CB-3C95-A4BC-CE6F-C45246D7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6" y="2201829"/>
            <a:ext cx="4901881" cy="37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1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399" y="2261313"/>
            <a:ext cx="3966335" cy="361697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 </a:t>
            </a:r>
            <a:r>
              <a:rPr lang="en-US" sz="2400" dirty="0" err="1"/>
              <a:t>eliminamos</a:t>
            </a:r>
            <a:r>
              <a:rPr lang="en-US" sz="2400" dirty="0"/>
              <a:t> de la </a:t>
            </a:r>
            <a:r>
              <a:rPr lang="en-US" sz="2400" dirty="0" err="1"/>
              <a:t>ecuación</a:t>
            </a:r>
            <a:r>
              <a:rPr lang="en-US" sz="2400" dirty="0"/>
              <a:t> a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que no </a:t>
            </a:r>
            <a:r>
              <a:rPr lang="en-US" sz="2400" dirty="0" err="1"/>
              <a:t>hacen</a:t>
            </a:r>
            <a:r>
              <a:rPr lang="en-US" sz="2400" dirty="0"/>
              <a:t> </a:t>
            </a:r>
            <a:r>
              <a:rPr lang="en-US" sz="2400" dirty="0" err="1"/>
              <a:t>ninguna</a:t>
            </a:r>
            <a:r>
              <a:rPr lang="en-US" sz="2400" dirty="0"/>
              <a:t> </a:t>
            </a:r>
            <a:r>
              <a:rPr lang="en-US" sz="2400" dirty="0" err="1"/>
              <a:t>compra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Tenant, hay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mayoría</a:t>
            </a:r>
            <a:r>
              <a:rPr lang="en-US" sz="2400" dirty="0"/>
              <a:t> que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tasa</a:t>
            </a:r>
            <a:r>
              <a:rPr lang="en-US" sz="2400" dirty="0"/>
              <a:t> de 100 % de </a:t>
            </a:r>
            <a:r>
              <a:rPr lang="en-US" sz="2400" dirty="0" err="1"/>
              <a:t>compras</a:t>
            </a:r>
            <a:r>
              <a:rPr lang="en-US" sz="2400" dirty="0"/>
              <a:t> </a:t>
            </a:r>
            <a:r>
              <a:rPr lang="en-US" sz="2400" dirty="0" err="1"/>
              <a:t>completadas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comparación</a:t>
            </a:r>
            <a:r>
              <a:rPr lang="en-US" sz="2400" dirty="0"/>
              <a:t> a </a:t>
            </a:r>
            <a:r>
              <a:rPr lang="en-US" sz="2400" dirty="0" err="1"/>
              <a:t>Reservamos</a:t>
            </a:r>
            <a:r>
              <a:rPr lang="en-US" sz="2400" dirty="0"/>
              <a:t>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B3AFC03-1F88-0549-4BFD-F69D3C53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59" y="2061083"/>
            <a:ext cx="5377642" cy="38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7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(1/3)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CA604-BC3E-B5A4-3D0E-AF4598E57C64}"/>
              </a:ext>
            </a:extLst>
          </p:cNvPr>
          <p:cNvSpPr txBox="1">
            <a:spLocks/>
          </p:cNvSpPr>
          <p:nvPr/>
        </p:nvSpPr>
        <p:spPr>
          <a:xfrm>
            <a:off x="1382099" y="2399226"/>
            <a:ext cx="9427800" cy="28005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s-MX" sz="2400" dirty="0"/>
              <a:t>De las tasas de venta de cada uno de los usuarios, ¿en qué dispositivo se encuentra la mayor efectividad?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02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(2/3)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237271B-859F-D5F5-B9A1-51550815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94" y="2504396"/>
            <a:ext cx="8881382" cy="34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7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(3/3)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6D526-789D-FA07-B943-97AF7005AAE0}"/>
              </a:ext>
            </a:extLst>
          </p:cNvPr>
          <p:cNvSpPr txBox="1">
            <a:spLocks/>
          </p:cNvSpPr>
          <p:nvPr/>
        </p:nvSpPr>
        <p:spPr>
          <a:xfrm>
            <a:off x="1062896" y="2872755"/>
            <a:ext cx="4932001" cy="223808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Los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duros</a:t>
            </a:r>
            <a:r>
              <a:rPr lang="en-US" sz="2400" dirty="0"/>
              <a:t> indica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distribución</a:t>
            </a:r>
            <a:r>
              <a:rPr lang="en-US" sz="2400" dirty="0"/>
              <a:t> similar a la de </a:t>
            </a:r>
            <a:r>
              <a:rPr lang="en-US" sz="2400" dirty="0" err="1"/>
              <a:t>Reservamos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</a:t>
            </a:r>
            <a:r>
              <a:rPr lang="en-US" sz="2400" dirty="0" err="1"/>
              <a:t>aquí</a:t>
            </a:r>
            <a:r>
              <a:rPr lang="en-US" sz="2400" dirty="0"/>
              <a:t> se </a:t>
            </a:r>
            <a:r>
              <a:rPr lang="en-US" sz="2400" dirty="0" err="1"/>
              <a:t>ve</a:t>
            </a:r>
            <a:r>
              <a:rPr lang="en-US" sz="2400" dirty="0"/>
              <a:t> que la </a:t>
            </a:r>
            <a:r>
              <a:rPr lang="en-US" sz="2400" dirty="0" err="1"/>
              <a:t>tasa</a:t>
            </a:r>
            <a:r>
              <a:rPr lang="en-US" sz="2400" dirty="0"/>
              <a:t> de </a:t>
            </a:r>
            <a:r>
              <a:rPr lang="en-US" sz="2400" dirty="0" err="1"/>
              <a:t>compras</a:t>
            </a:r>
            <a:r>
              <a:rPr lang="en-US" sz="2400" dirty="0"/>
              <a:t> </a:t>
            </a:r>
            <a:r>
              <a:rPr lang="en-US" sz="2400" dirty="0" err="1"/>
              <a:t>completadas</a:t>
            </a:r>
            <a:r>
              <a:rPr lang="en-US" sz="2400" dirty="0"/>
              <a:t> es </a:t>
            </a:r>
            <a:r>
              <a:rPr lang="en-US" sz="2400" dirty="0" err="1"/>
              <a:t>mucho</a:t>
            </a:r>
            <a:r>
              <a:rPr lang="en-US" sz="2400" dirty="0"/>
              <a:t> mayor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sistemas</a:t>
            </a:r>
            <a:r>
              <a:rPr lang="en-US" sz="2400" dirty="0"/>
              <a:t> </a:t>
            </a:r>
            <a:r>
              <a:rPr lang="en-US" sz="2400" dirty="0" err="1"/>
              <a:t>operativos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E585B-137B-F84F-42EB-2C4DF459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897" y="2497198"/>
            <a:ext cx="5033105" cy="29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25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(1/3)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E090A-D315-4031-FF4B-B71CE234AF3F}"/>
              </a:ext>
            </a:extLst>
          </p:cNvPr>
          <p:cNvSpPr txBox="1">
            <a:spLocks/>
          </p:cNvSpPr>
          <p:nvPr/>
        </p:nvSpPr>
        <p:spPr>
          <a:xfrm>
            <a:off x="1382099" y="2399226"/>
            <a:ext cx="9427800" cy="28005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s-MX" sz="2400" dirty="0"/>
              <a:t>De las tasas de venta de cada uno de los usuarios, ¿cómo buscan </a:t>
            </a:r>
            <a:r>
              <a:rPr lang="es-MX" sz="2400" dirty="0" err="1"/>
              <a:t>Tenant</a:t>
            </a:r>
            <a:r>
              <a:rPr lang="es-MX" sz="2400" dirty="0"/>
              <a:t> aquellos usuarios que realizan más compras mediante el </a:t>
            </a:r>
            <a:r>
              <a:rPr lang="es-MX" sz="2400" dirty="0" err="1"/>
              <a:t>utm_term</a:t>
            </a:r>
            <a:r>
              <a:rPr lang="es-MX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11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 err="1"/>
              <a:t>Sección</a:t>
            </a:r>
            <a:r>
              <a:rPr lang="en-US" dirty="0"/>
              <a:t> de Datos de </a:t>
            </a:r>
            <a:r>
              <a:rPr lang="en-US" dirty="0" err="1"/>
              <a:t>Reservamos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(2/3)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05BBBC1-2AF6-16AD-14C8-F6EB6321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46" y="2191885"/>
            <a:ext cx="9359197" cy="36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9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(2/3)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756E3A-B135-7E28-1AAA-E89252DCEA8C}"/>
              </a:ext>
            </a:extLst>
          </p:cNvPr>
          <p:cNvSpPr txBox="1">
            <a:spLocks/>
          </p:cNvSpPr>
          <p:nvPr/>
        </p:nvSpPr>
        <p:spPr>
          <a:xfrm>
            <a:off x="1163998" y="2497198"/>
            <a:ext cx="4932001" cy="356614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 err="1"/>
              <a:t>Aquellos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que </a:t>
            </a:r>
            <a:r>
              <a:rPr lang="en-US" sz="2400" dirty="0" err="1"/>
              <a:t>buscan</a:t>
            </a:r>
            <a:r>
              <a:rPr lang="en-US" sz="2400" dirty="0"/>
              <a:t> </a:t>
            </a:r>
            <a:r>
              <a:rPr lang="en-US" sz="2400" dirty="0" err="1"/>
              <a:t>exactamente</a:t>
            </a:r>
            <a:r>
              <a:rPr lang="en-US" sz="2400" dirty="0"/>
              <a:t> la </a:t>
            </a:r>
            <a:r>
              <a:rPr lang="en-US" sz="2400" dirty="0" err="1"/>
              <a:t>compañía</a:t>
            </a:r>
            <a:r>
              <a:rPr lang="en-US" sz="2400" dirty="0"/>
              <a:t> Tenant o </a:t>
            </a:r>
            <a:r>
              <a:rPr lang="en-US" sz="2400" dirty="0" err="1"/>
              <a:t>términos</a:t>
            </a:r>
            <a:r>
              <a:rPr lang="en-US" sz="2400" dirty="0"/>
              <a:t> </a:t>
            </a:r>
            <a:r>
              <a:rPr lang="en-US" sz="2400" dirty="0" err="1"/>
              <a:t>derivados</a:t>
            </a:r>
            <a:r>
              <a:rPr lang="en-US" sz="2400" dirty="0"/>
              <a:t> son </a:t>
            </a:r>
            <a:r>
              <a:rPr lang="en-US" sz="2400" dirty="0" err="1"/>
              <a:t>los</a:t>
            </a:r>
            <a:r>
              <a:rPr lang="en-US" sz="2400" dirty="0"/>
              <a:t> que </a:t>
            </a:r>
            <a:r>
              <a:rPr lang="en-US" sz="2400" dirty="0" err="1"/>
              <a:t>tienden</a:t>
            </a:r>
            <a:r>
              <a:rPr lang="en-US" sz="2400" dirty="0"/>
              <a:t> a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mayor </a:t>
            </a:r>
            <a:r>
              <a:rPr lang="en-US" sz="2400" dirty="0" err="1"/>
              <a:t>tasa</a:t>
            </a:r>
            <a:r>
              <a:rPr lang="en-US" sz="2400" dirty="0"/>
              <a:t> de </a:t>
            </a:r>
            <a:r>
              <a:rPr lang="en-US" sz="2400" dirty="0" err="1"/>
              <a:t>compra</a:t>
            </a:r>
            <a:r>
              <a:rPr lang="en-US" sz="2400" dirty="0"/>
              <a:t>.</a:t>
            </a:r>
          </a:p>
          <a:p>
            <a:pPr marL="342900" indent="-342900"/>
            <a:r>
              <a:rPr lang="en-US" sz="2400" dirty="0" err="1"/>
              <a:t>Esto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indicar</a:t>
            </a:r>
            <a:r>
              <a:rPr lang="en-US" sz="2400" dirty="0"/>
              <a:t> lo </a:t>
            </a:r>
            <a:r>
              <a:rPr lang="en-US" sz="2400" dirty="0" err="1"/>
              <a:t>mismo</a:t>
            </a:r>
            <a:r>
              <a:rPr lang="en-US" sz="2400" dirty="0"/>
              <a:t> que la </a:t>
            </a:r>
            <a:r>
              <a:rPr lang="en-US" sz="2400" dirty="0" err="1"/>
              <a:t>conclusión</a:t>
            </a:r>
            <a:r>
              <a:rPr lang="en-US" sz="2400" dirty="0"/>
              <a:t> con </a:t>
            </a:r>
            <a:r>
              <a:rPr lang="en-US" sz="2400" dirty="0" err="1"/>
              <a:t>Reservamos</a:t>
            </a:r>
            <a:r>
              <a:rPr lang="en-US" sz="2400" dirty="0"/>
              <a:t>, que Tenant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marca</a:t>
            </a:r>
            <a:r>
              <a:rPr lang="en-US" sz="2400" dirty="0"/>
              <a:t> </a:t>
            </a:r>
            <a:r>
              <a:rPr lang="en-US" sz="2400" dirty="0" err="1"/>
              <a:t>mejor</a:t>
            </a:r>
            <a:r>
              <a:rPr lang="en-US" sz="2400" dirty="0"/>
              <a:t> </a:t>
            </a:r>
            <a:r>
              <a:rPr lang="en-US" sz="2400" dirty="0" err="1"/>
              <a:t>posicionada</a:t>
            </a:r>
            <a:r>
              <a:rPr lang="en-US" sz="2400" dirty="0"/>
              <a:t> </a:t>
            </a:r>
            <a:r>
              <a:rPr lang="en-US" sz="2400" dirty="0" err="1"/>
              <a:t>incluso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99EAF-BCFB-EF3D-699F-37F0EBED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658" y="2415224"/>
            <a:ext cx="4624985" cy="29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¡Gracias!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Mario Cantú</a:t>
            </a:r>
          </a:p>
          <a:p>
            <a:r>
              <a:rPr lang="en-US" dirty="0"/>
              <a:t>8130860870</a:t>
            </a:r>
          </a:p>
          <a:p>
            <a:r>
              <a:rPr lang="en-US" dirty="0"/>
              <a:t>mario.alan.16180@gmail.com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400" y="2261313"/>
            <a:ext cx="9427800" cy="2800544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/>
              <a:t>Lo primero que se </a:t>
            </a:r>
            <a:r>
              <a:rPr lang="en-US" sz="2400" dirty="0" err="1"/>
              <a:t>analizó</a:t>
            </a:r>
            <a:r>
              <a:rPr lang="en-US" sz="2400" dirty="0"/>
              <a:t> </a:t>
            </a:r>
            <a:r>
              <a:rPr lang="en-US" sz="2400" dirty="0" err="1"/>
              <a:t>fue</a:t>
            </a:r>
            <a:r>
              <a:rPr lang="en-US" sz="2400" dirty="0"/>
              <a:t>: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intentos</a:t>
            </a:r>
            <a:r>
              <a:rPr lang="en-US" sz="2400" dirty="0"/>
              <a:t> de </a:t>
            </a:r>
            <a:r>
              <a:rPr lang="en-US" sz="2400" dirty="0" err="1"/>
              <a:t>compras</a:t>
            </a:r>
            <a:r>
              <a:rPr lang="en-US" sz="2400" dirty="0"/>
              <a:t> que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</a:t>
            </a:r>
            <a:r>
              <a:rPr lang="en-US" sz="2400" dirty="0" err="1"/>
              <a:t>hicieron</a:t>
            </a:r>
            <a:r>
              <a:rPr lang="en-US" sz="2400" dirty="0"/>
              <a:t>, 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porcentaje</a:t>
            </a:r>
            <a:r>
              <a:rPr lang="en-US" sz="2400" dirty="0"/>
              <a:t> </a:t>
            </a:r>
            <a:r>
              <a:rPr lang="en-US" sz="2400" dirty="0" err="1"/>
              <a:t>fueron</a:t>
            </a:r>
            <a:r>
              <a:rPr lang="en-US" sz="2400" dirty="0"/>
              <a:t> </a:t>
            </a:r>
            <a:r>
              <a:rPr lang="en-US" sz="2400" dirty="0" err="1"/>
              <a:t>completados</a:t>
            </a:r>
            <a:r>
              <a:rPr lang="en-US" sz="2400" dirty="0"/>
              <a:t> con </a:t>
            </a:r>
            <a:r>
              <a:rPr lang="en-US" sz="2400" dirty="0" err="1"/>
              <a:t>éxito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399" y="2261313"/>
            <a:ext cx="3966335" cy="3616973"/>
          </a:xfrm>
          <a:noFill/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 </a:t>
            </a:r>
            <a:r>
              <a:rPr lang="en-US" sz="2400" dirty="0" err="1"/>
              <a:t>econtró</a:t>
            </a:r>
            <a:r>
              <a:rPr lang="en-US" sz="2400" dirty="0"/>
              <a:t> que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inmensa</a:t>
            </a:r>
            <a:r>
              <a:rPr lang="en-US" sz="2400" dirty="0"/>
              <a:t> </a:t>
            </a:r>
            <a:r>
              <a:rPr lang="en-US" sz="2400" dirty="0" err="1"/>
              <a:t>mayoría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,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no </a:t>
            </a:r>
            <a:r>
              <a:rPr lang="en-US" sz="2400" dirty="0" err="1"/>
              <a:t>llegan</a:t>
            </a:r>
            <a:r>
              <a:rPr lang="en-US" sz="2400" dirty="0"/>
              <a:t> a </a:t>
            </a:r>
            <a:r>
              <a:rPr lang="en-US" sz="2400" dirty="0" err="1"/>
              <a:t>completar</a:t>
            </a:r>
            <a:r>
              <a:rPr lang="en-US" sz="2400" dirty="0"/>
              <a:t> las </a:t>
            </a:r>
            <a:r>
              <a:rPr lang="en-US" sz="2400" dirty="0" err="1"/>
              <a:t>compras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 </a:t>
            </a:r>
            <a:r>
              <a:rPr lang="en-US" sz="2400" dirty="0" err="1"/>
              <a:t>recomendaría</a:t>
            </a:r>
            <a:r>
              <a:rPr lang="en-US" sz="2400" dirty="0"/>
              <a:t> </a:t>
            </a:r>
            <a:r>
              <a:rPr lang="en-US" sz="2400" dirty="0" err="1"/>
              <a:t>técnicas</a:t>
            </a:r>
            <a:r>
              <a:rPr lang="en-US" sz="2400" dirty="0"/>
              <a:t> de persuasion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parte</a:t>
            </a:r>
            <a:r>
              <a:rPr lang="en-US" sz="2400" dirty="0"/>
              <a:t> </a:t>
            </a:r>
            <a:r>
              <a:rPr lang="en-US" sz="2400" dirty="0" err="1"/>
              <a:t>donde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usuario</a:t>
            </a:r>
            <a:r>
              <a:rPr lang="en-US" sz="2400" dirty="0"/>
              <a:t>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hacer</a:t>
            </a:r>
            <a:r>
              <a:rPr lang="en-US" sz="2400" dirty="0"/>
              <a:t> la </a:t>
            </a:r>
            <a:r>
              <a:rPr lang="en-US" sz="2400" dirty="0" err="1"/>
              <a:t>compra</a:t>
            </a:r>
            <a:r>
              <a:rPr lang="en-US" sz="2400" dirty="0"/>
              <a:t>,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método</a:t>
            </a:r>
            <a:r>
              <a:rPr lang="en-US" sz="2400" dirty="0"/>
              <a:t> de </a:t>
            </a:r>
            <a:r>
              <a:rPr lang="en-US" sz="2400" dirty="0" err="1"/>
              <a:t>escasez</a:t>
            </a:r>
            <a:r>
              <a:rPr lang="en-US" sz="2400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505D18-91B8-497F-D76C-BA1B78D67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735" y="2387655"/>
            <a:ext cx="5592865" cy="30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70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6399" y="2261313"/>
            <a:ext cx="3966335" cy="361697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 </a:t>
            </a:r>
            <a:r>
              <a:rPr lang="en-US" sz="2400" dirty="0" err="1"/>
              <a:t>eliminamos</a:t>
            </a:r>
            <a:r>
              <a:rPr lang="en-US" sz="2400" dirty="0"/>
              <a:t> de la </a:t>
            </a:r>
            <a:r>
              <a:rPr lang="en-US" sz="2400" dirty="0" err="1"/>
              <a:t>ecuación</a:t>
            </a:r>
            <a:r>
              <a:rPr lang="en-US" sz="2400" dirty="0"/>
              <a:t> a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que no </a:t>
            </a:r>
            <a:r>
              <a:rPr lang="en-US" sz="2400" dirty="0" err="1"/>
              <a:t>hacen</a:t>
            </a:r>
            <a:r>
              <a:rPr lang="en-US" sz="2400" dirty="0"/>
              <a:t> </a:t>
            </a:r>
            <a:r>
              <a:rPr lang="en-US" sz="2400" dirty="0" err="1"/>
              <a:t>ninguna</a:t>
            </a:r>
            <a:r>
              <a:rPr lang="en-US" sz="2400" dirty="0"/>
              <a:t> </a:t>
            </a:r>
            <a:r>
              <a:rPr lang="en-US" sz="2400" dirty="0" err="1"/>
              <a:t>compra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Reservamos</a:t>
            </a:r>
            <a:r>
              <a:rPr lang="en-US" sz="2400" dirty="0"/>
              <a:t>, la </a:t>
            </a:r>
            <a:r>
              <a:rPr lang="en-US" sz="2400" dirty="0" err="1"/>
              <a:t>mayoría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tasa</a:t>
            </a:r>
            <a:r>
              <a:rPr lang="en-US" sz="2400" dirty="0"/>
              <a:t> de 100 % de </a:t>
            </a:r>
            <a:r>
              <a:rPr lang="en-US" sz="2400" dirty="0" err="1"/>
              <a:t>intentos</a:t>
            </a:r>
            <a:r>
              <a:rPr lang="en-US" sz="2400" dirty="0"/>
              <a:t> vs </a:t>
            </a:r>
            <a:r>
              <a:rPr lang="en-US" sz="2400" dirty="0" err="1"/>
              <a:t>compras</a:t>
            </a:r>
            <a:r>
              <a:rPr lang="en-US" sz="24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C13193-7342-4840-2B0B-35429BDD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76" y="2058839"/>
            <a:ext cx="5590663" cy="381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(1/3)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CA604-BC3E-B5A4-3D0E-AF4598E57C64}"/>
              </a:ext>
            </a:extLst>
          </p:cNvPr>
          <p:cNvSpPr txBox="1">
            <a:spLocks/>
          </p:cNvSpPr>
          <p:nvPr/>
        </p:nvSpPr>
        <p:spPr>
          <a:xfrm>
            <a:off x="1382099" y="2399226"/>
            <a:ext cx="9427800" cy="28005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s-MX" sz="2400" dirty="0"/>
              <a:t>De las tasas de venta de cada uno de los usuarios, ¿en qué dispositivo se encuentra la mayor efectividad?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(2/3)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8B5221-3047-8DE4-7026-C4F5D0A0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89" y="2320018"/>
            <a:ext cx="96202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9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4" y="794657"/>
            <a:ext cx="9139011" cy="1604569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Sistema </a:t>
            </a:r>
            <a:r>
              <a:rPr lang="en-US" dirty="0" err="1"/>
              <a:t>Operativo</a:t>
            </a:r>
            <a:r>
              <a:rPr lang="en-US" dirty="0"/>
              <a:t> 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50C1-F515-A598-45C0-AF1CD951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20" y="2667164"/>
            <a:ext cx="4850832" cy="2995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6D526-789D-FA07-B943-97AF7005AAE0}"/>
              </a:ext>
            </a:extLst>
          </p:cNvPr>
          <p:cNvSpPr txBox="1">
            <a:spLocks/>
          </p:cNvSpPr>
          <p:nvPr/>
        </p:nvSpPr>
        <p:spPr>
          <a:xfrm>
            <a:off x="1163998" y="2497198"/>
            <a:ext cx="4932001" cy="3566145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 err="1"/>
              <a:t>Aquellos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con Macs </a:t>
            </a:r>
            <a:r>
              <a:rPr lang="en-US" sz="2400" dirty="0" err="1"/>
              <a:t>tienden</a:t>
            </a:r>
            <a:r>
              <a:rPr lang="en-US" sz="2400" dirty="0"/>
              <a:t> a completer </a:t>
            </a:r>
            <a:r>
              <a:rPr lang="en-US" sz="2400" dirty="0" err="1"/>
              <a:t>más</a:t>
            </a:r>
            <a:r>
              <a:rPr lang="en-US" sz="2400" dirty="0"/>
              <a:t> sus </a:t>
            </a:r>
            <a:r>
              <a:rPr lang="en-US" sz="2400" dirty="0" err="1"/>
              <a:t>intentos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.</a:t>
            </a:r>
          </a:p>
          <a:p>
            <a:pPr marL="342900" indent="-342900"/>
            <a:r>
              <a:rPr lang="en-US" sz="2400" dirty="0" err="1"/>
              <a:t>Aquellos</a:t>
            </a:r>
            <a:r>
              <a:rPr lang="en-US" sz="2400" dirty="0"/>
              <a:t> con </a:t>
            </a:r>
            <a:r>
              <a:rPr lang="en-US" sz="2400" dirty="0" err="1"/>
              <a:t>tasas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altas</a:t>
            </a:r>
            <a:r>
              <a:rPr lang="en-US" sz="2400" dirty="0"/>
              <a:t> </a:t>
            </a:r>
            <a:r>
              <a:rPr lang="en-US" sz="2400" dirty="0" err="1"/>
              <a:t>podrían</a:t>
            </a:r>
            <a:r>
              <a:rPr lang="en-US" sz="2400" dirty="0"/>
              <a:t> </a:t>
            </a:r>
            <a:r>
              <a:rPr lang="en-US" sz="2400" dirty="0" err="1"/>
              <a:t>asignárseles</a:t>
            </a:r>
            <a:r>
              <a:rPr lang="en-US" sz="2400" dirty="0"/>
              <a:t> </a:t>
            </a:r>
            <a:r>
              <a:rPr lang="en-US" sz="2400" dirty="0" err="1"/>
              <a:t>estrategias</a:t>
            </a:r>
            <a:r>
              <a:rPr lang="en-US" sz="2400" dirty="0"/>
              <a:t> de </a:t>
            </a:r>
            <a:r>
              <a:rPr lang="en-US" sz="2400" dirty="0" err="1"/>
              <a:t>mercadotecnia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agresivas</a:t>
            </a:r>
            <a:r>
              <a:rPr lang="en-US" sz="2400" dirty="0"/>
              <a:t>.</a:t>
            </a:r>
          </a:p>
          <a:p>
            <a:pPr marL="342900" indent="-342900"/>
            <a:r>
              <a:rPr lang="en-US" sz="2400" dirty="0" err="1"/>
              <a:t>Aquellos</a:t>
            </a:r>
            <a:r>
              <a:rPr lang="en-US" sz="2400" dirty="0"/>
              <a:t> con </a:t>
            </a:r>
            <a:r>
              <a:rPr lang="en-US" sz="2400" dirty="0" err="1"/>
              <a:t>tasas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bajas</a:t>
            </a:r>
            <a:r>
              <a:rPr lang="en-US" sz="2400" dirty="0"/>
              <a:t> </a:t>
            </a:r>
            <a:r>
              <a:rPr lang="en-US" sz="2400" dirty="0" err="1"/>
              <a:t>habría</a:t>
            </a:r>
            <a:r>
              <a:rPr lang="en-US" sz="2400" dirty="0"/>
              <a:t> que </a:t>
            </a:r>
            <a:r>
              <a:rPr lang="en-US" sz="2400" dirty="0" err="1"/>
              <a:t>revisar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experiencia</a:t>
            </a:r>
            <a:r>
              <a:rPr lang="en-US" sz="2400" dirty="0"/>
              <a:t> con la </a:t>
            </a:r>
            <a:r>
              <a:rPr lang="en-US" sz="2400" dirty="0" err="1"/>
              <a:t>plataforma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ese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dispositivos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35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efectividad</a:t>
            </a:r>
            <a:r>
              <a:rPr lang="en-US" dirty="0"/>
              <a:t> de la </a:t>
            </a:r>
            <a:r>
              <a:rPr lang="en-US" dirty="0" err="1"/>
              <a:t>campaña</a:t>
            </a:r>
            <a:r>
              <a:rPr lang="en-US" dirty="0"/>
              <a:t> de </a:t>
            </a:r>
            <a:r>
              <a:rPr lang="en-US" dirty="0" err="1"/>
              <a:t>mercadotecnia</a:t>
            </a:r>
            <a:r>
              <a:rPr lang="en-US" dirty="0"/>
              <a:t> (1/3)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E090A-D315-4031-FF4B-B71CE234AF3F}"/>
              </a:ext>
            </a:extLst>
          </p:cNvPr>
          <p:cNvSpPr txBox="1">
            <a:spLocks/>
          </p:cNvSpPr>
          <p:nvPr/>
        </p:nvSpPr>
        <p:spPr>
          <a:xfrm>
            <a:off x="1382099" y="2399226"/>
            <a:ext cx="9427800" cy="28005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s-MX" sz="2400" dirty="0"/>
              <a:t>De las tasas de venta de cada uno de los usuarios, ¿cómo buscan Reservamos aquellos usuarios que realizan más compras mediante el </a:t>
            </a:r>
            <a:r>
              <a:rPr lang="es-MX" sz="2400" dirty="0" err="1"/>
              <a:t>utm_term</a:t>
            </a:r>
            <a:r>
              <a:rPr lang="es-MX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175</TotalTime>
  <Words>739</Words>
  <Application>Microsoft Office PowerPoint</Application>
  <PresentationFormat>Widescreen</PresentationFormat>
  <Paragraphs>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Quire Sans Pro Light</vt:lpstr>
      <vt:lpstr>Tisa Offc Serif Pro</vt:lpstr>
      <vt:lpstr>Custom</vt:lpstr>
      <vt:lpstr>Desafío Reservamos</vt:lpstr>
      <vt:lpstr>Sección de Datos de Reservamos</vt:lpstr>
      <vt:lpstr>Análsis de tasa de ventas realizadas (1/3)</vt:lpstr>
      <vt:lpstr>Análsis de tasa de ventas realizadas (2/3)</vt:lpstr>
      <vt:lpstr>Análsis de tasa de ventas realizadas (3/3)</vt:lpstr>
      <vt:lpstr>Análisis de dispositivos por la tasa de ventas realizadas por Sistema Operativo (1/3)</vt:lpstr>
      <vt:lpstr>Análisis de dispositivos por la tasa de ventas realizadas por Sistema Operativo (2/3)</vt:lpstr>
      <vt:lpstr>Análisis de dispositivos por la tasa de ventas realizadas por Sistema Operativo (3/3)</vt:lpstr>
      <vt:lpstr>Análisis de efectividad de la campaña de mercadotecnia (1/3)</vt:lpstr>
      <vt:lpstr>Análisis de efectividad de la campaña de mercadotecnia (2/3)</vt:lpstr>
      <vt:lpstr>Análisis de efectividad de la campaña de mercadotecnia (2/3)</vt:lpstr>
      <vt:lpstr>Sección de Datos de Tenant</vt:lpstr>
      <vt:lpstr>Análsis de tasa de ventas realizadas (1/3)</vt:lpstr>
      <vt:lpstr>Análsis de tasa de ventas realizadas (2/3)</vt:lpstr>
      <vt:lpstr>Análsis de tasa de ventas realizadas (3/3)</vt:lpstr>
      <vt:lpstr>Análisis de dispositivos por la tasa de ventas realizadas por Sistema Operativo (1/3)</vt:lpstr>
      <vt:lpstr>Análisis de dispositivos por la tasa de ventas realizadas por Sistema Operativo (2/3)</vt:lpstr>
      <vt:lpstr>Análisis de dispositivos por la tasa de ventas realizadas por Sistema Operativo (3/3)</vt:lpstr>
      <vt:lpstr>Análisis de efectividad de la campaña de mercadotecnia (1/3)</vt:lpstr>
      <vt:lpstr>Análisis de efectividad de la campaña de mercadotecnia (2/3)</vt:lpstr>
      <vt:lpstr>Análisis de efectividad de la campaña de mercadotecnia (2/3)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Hillary Gisselle Ayala Garza</dc:creator>
  <cp:lastModifiedBy>Hillary Gisselle Ayala Garza</cp:lastModifiedBy>
  <cp:revision>2</cp:revision>
  <dcterms:created xsi:type="dcterms:W3CDTF">2024-07-25T22:06:29Z</dcterms:created>
  <dcterms:modified xsi:type="dcterms:W3CDTF">2024-07-26T01:02:16Z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